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62" r:id="rId4"/>
    <p:sldId id="259" r:id="rId5"/>
    <p:sldId id="257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85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4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8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2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5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48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38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1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8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8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2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B4986-E576-D14A-9C18-B4AAC2B528DA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A98ED-A979-474B-ABD2-40C61AB48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6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/>
              <a:t>Commercial Use of Enzymes</a:t>
            </a:r>
            <a:endParaRPr lang="en-US" sz="3200" b="1" dirty="0"/>
          </a:p>
        </p:txBody>
      </p:sp>
      <p:pic>
        <p:nvPicPr>
          <p:cNvPr id="4" name="Content Placeholder 3" descr="Screen Shot 2014-11-23 at 16.00.2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5" b="47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172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4714" y="435429"/>
            <a:ext cx="840014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Immobilised</a:t>
            </a:r>
            <a:r>
              <a:rPr lang="en-US" sz="3200" b="1" dirty="0" smtClean="0"/>
              <a:t> Enzymes</a:t>
            </a:r>
          </a:p>
          <a:p>
            <a:endParaRPr lang="en-US" dirty="0"/>
          </a:p>
          <a:p>
            <a:r>
              <a:rPr lang="en-US" dirty="0" smtClean="0"/>
              <a:t>These are enzyme molecules that are fixed, bound or trapped on an inert matrix such as a gel capsule, alginate beads.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6" name="Picture 5" descr="Screen Shot 2014-11-23 at 15.40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372" y="1980933"/>
            <a:ext cx="5286320" cy="25344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684533" y="4818417"/>
            <a:ext cx="71215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There </a:t>
            </a:r>
            <a:r>
              <a:rPr lang="en-US" b="1" dirty="0"/>
              <a:t>are four main methods available for </a:t>
            </a:r>
            <a:r>
              <a:rPr lang="en-US" b="1" dirty="0" err="1"/>
              <a:t>immobilising</a:t>
            </a:r>
            <a:r>
              <a:rPr lang="en-US" b="1" dirty="0"/>
              <a:t> enzymes:</a:t>
            </a:r>
            <a:endParaRPr lang="en-US" dirty="0"/>
          </a:p>
          <a:p>
            <a:r>
              <a:rPr lang="en-US" dirty="0"/>
              <a:t>a     Adsorption in glass or alginate beads – enzyme is attached to the outside of an inert material</a:t>
            </a:r>
          </a:p>
          <a:p>
            <a:r>
              <a:rPr lang="en-US" dirty="0"/>
              <a:t>b.    Cross-linkage to another chemical e.g. cellulose or </a:t>
            </a:r>
            <a:r>
              <a:rPr lang="en-US" dirty="0" err="1"/>
              <a:t>glyceraldehydes</a:t>
            </a:r>
            <a:r>
              <a:rPr lang="en-US" dirty="0"/>
              <a:t>.</a:t>
            </a:r>
          </a:p>
          <a:p>
            <a:r>
              <a:rPr lang="en-US" dirty="0"/>
              <a:t>c.     Entrapment in a silica gel – enzyme is held in a mesh or capsule of an inert material.</a:t>
            </a:r>
          </a:p>
          <a:p>
            <a:r>
              <a:rPr lang="en-US" dirty="0"/>
              <a:t>d.     Membrane confinement</a:t>
            </a:r>
          </a:p>
        </p:txBody>
      </p:sp>
    </p:spTree>
    <p:extLst>
      <p:ext uri="{BB962C8B-B14F-4D97-AF65-F5344CB8AC3E}">
        <p14:creationId xmlns:p14="http://schemas.microsoft.com/office/powerpoint/2010/main" val="293274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6017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err="1" smtClean="0"/>
              <a:t>Immobilised</a:t>
            </a:r>
            <a:r>
              <a:rPr lang="en-US" sz="3200" b="1" dirty="0" smtClean="0"/>
              <a:t> Enzymes</a:t>
            </a:r>
            <a:endParaRPr lang="en-US" sz="3200" b="1" dirty="0"/>
          </a:p>
        </p:txBody>
      </p:sp>
      <p:pic>
        <p:nvPicPr>
          <p:cNvPr id="4" name="Content Placeholder 3" descr="Screen Shot 2014-11-23 at 16.06.0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8" b="19668"/>
          <a:stretch>
            <a:fillRect/>
          </a:stretch>
        </p:blipFill>
        <p:spPr>
          <a:xfrm>
            <a:off x="457200" y="1030288"/>
            <a:ext cx="8229600" cy="5095875"/>
          </a:xfrm>
          <a:ln w="28575" cmpd="sng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39768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/>
              <a:t>Advantages and Disadvantages of Using </a:t>
            </a:r>
            <a:r>
              <a:rPr lang="en-US" sz="3200" b="1" dirty="0" err="1" smtClean="0"/>
              <a:t>Immobilised</a:t>
            </a:r>
            <a:r>
              <a:rPr lang="en-US" sz="3200" b="1" dirty="0" smtClean="0"/>
              <a:t> Enzymes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421959"/>
              </p:ext>
            </p:extLst>
          </p:nvPr>
        </p:nvGraphicFramePr>
        <p:xfrm>
          <a:off x="457200" y="1600200"/>
          <a:ext cx="8229600" cy="449579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Advanatages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Easier to separate enzyme and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process</a:t>
                      </a:r>
                      <a:r>
                        <a:rPr lang="en-US" baseline="0" dirty="0" smtClean="0"/>
                        <a:t> of immobilizing the enzyme could distort the shape and reduce activity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Increases</a:t>
                      </a:r>
                      <a:r>
                        <a:rPr lang="en-US" baseline="0" dirty="0" smtClean="0"/>
                        <a:t> the stability of the enzyme – they are more tolerant to temperature and changes in 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Enzyme could</a:t>
                      </a:r>
                      <a:r>
                        <a:rPr lang="en-US" baseline="0" dirty="0" smtClean="0"/>
                        <a:t> become detached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Several enzymes with differing</a:t>
                      </a:r>
                      <a:r>
                        <a:rPr lang="en-US" baseline="0" dirty="0" smtClean="0"/>
                        <a:t> pH and temp optima could be used together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Expensive to set up </a:t>
                      </a:r>
                      <a:r>
                        <a:rPr lang="en-US" dirty="0" err="1" smtClean="0"/>
                        <a:t>intially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Enzymes can be easily added or</a:t>
                      </a:r>
                      <a:r>
                        <a:rPr lang="en-US" baseline="0" dirty="0" smtClean="0"/>
                        <a:t> removed therefore offering a greater level of control over the reaction.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455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9875"/>
            <a:ext cx="8139112" cy="1143000"/>
          </a:xfrm>
        </p:spPr>
        <p:txBody>
          <a:bodyPr/>
          <a:lstStyle/>
          <a:p>
            <a:pPr algn="l"/>
            <a:r>
              <a:rPr lang="tr-TR" sz="3200" b="1" dirty="0" smtClean="0"/>
              <a:t>An Application </a:t>
            </a:r>
            <a:r>
              <a:rPr lang="tr-TR" sz="3200" b="1" dirty="0"/>
              <a:t>of </a:t>
            </a:r>
            <a:r>
              <a:rPr lang="tr-TR" sz="3200" b="1" dirty="0" err="1"/>
              <a:t>immobilized</a:t>
            </a:r>
            <a:r>
              <a:rPr lang="tr-TR" sz="3200" b="1" dirty="0"/>
              <a:t> </a:t>
            </a:r>
            <a:r>
              <a:rPr lang="tr-TR" sz="3200" b="1" dirty="0" err="1"/>
              <a:t>enzymes</a:t>
            </a:r>
            <a:endParaRPr lang="en-AU" sz="3200" b="1" dirty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95288" y="1484313"/>
            <a:ext cx="81565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tr-TR" sz="2400" b="1" dirty="0" err="1"/>
              <a:t>Biosensors</a:t>
            </a:r>
            <a:r>
              <a:rPr lang="tr-TR" sz="2400" b="1" dirty="0"/>
              <a:t> </a:t>
            </a:r>
            <a:endParaRPr lang="tr-TR" sz="2400" b="1" dirty="0" smtClean="0"/>
          </a:p>
          <a:p>
            <a:r>
              <a:rPr lang="tr-TR" sz="2400" dirty="0" smtClean="0"/>
              <a:t>Can be </a:t>
            </a:r>
            <a:r>
              <a:rPr lang="tr-TR" sz="2400" dirty="0" smtClean="0"/>
              <a:t>used</a:t>
            </a:r>
            <a:r>
              <a:rPr lang="tr-TR" sz="2400" dirty="0" smtClean="0"/>
              <a:t> </a:t>
            </a:r>
            <a:r>
              <a:rPr lang="tr-TR" sz="2400" dirty="0" err="1" smtClean="0"/>
              <a:t>for</a:t>
            </a:r>
            <a:r>
              <a:rPr lang="tr-TR" sz="2400" dirty="0" smtClean="0"/>
              <a:t> </a:t>
            </a:r>
            <a:r>
              <a:rPr lang="tr-TR" sz="2400" dirty="0" err="1" smtClean="0"/>
              <a:t>the</a:t>
            </a:r>
            <a:r>
              <a:rPr lang="tr-TR" sz="2400" dirty="0" smtClean="0"/>
              <a:t> </a:t>
            </a:r>
            <a:r>
              <a:rPr lang="tr-TR" sz="2400" dirty="0" err="1" smtClean="0"/>
              <a:t>rapid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accurate</a:t>
            </a:r>
            <a:r>
              <a:rPr lang="tr-TR" sz="2400" dirty="0" smtClean="0"/>
              <a:t> detection of minute </a:t>
            </a:r>
            <a:r>
              <a:rPr lang="tr-TR" sz="2400" dirty="0" err="1" smtClean="0"/>
              <a:t>traces</a:t>
            </a:r>
            <a:r>
              <a:rPr lang="tr-TR" sz="2400" dirty="0" smtClean="0"/>
              <a:t> of </a:t>
            </a:r>
            <a:r>
              <a:rPr lang="tr-TR" sz="2400" dirty="0" err="1" smtClean="0"/>
              <a:t>biologically</a:t>
            </a:r>
            <a:r>
              <a:rPr lang="tr-TR" sz="2400" dirty="0" smtClean="0"/>
              <a:t> </a:t>
            </a:r>
            <a:r>
              <a:rPr lang="tr-TR" sz="2400" dirty="0" err="1" smtClean="0"/>
              <a:t>important</a:t>
            </a:r>
            <a:r>
              <a:rPr lang="tr-TR" sz="2400" dirty="0" smtClean="0"/>
              <a:t> </a:t>
            </a:r>
            <a:r>
              <a:rPr lang="tr-TR" sz="2400" dirty="0" err="1" smtClean="0"/>
              <a:t>molecules</a:t>
            </a:r>
            <a:r>
              <a:rPr lang="tr-TR" sz="2400" dirty="0" smtClean="0"/>
              <a:t>. </a:t>
            </a:r>
            <a:r>
              <a:rPr lang="tr-TR" sz="2400" dirty="0" err="1" smtClean="0"/>
              <a:t>Used</a:t>
            </a:r>
            <a:r>
              <a:rPr lang="tr-TR" sz="2400" dirty="0" smtClean="0"/>
              <a:t> in </a:t>
            </a:r>
            <a:r>
              <a:rPr lang="tr-TR" sz="2400" dirty="0" err="1" smtClean="0"/>
              <a:t>medical</a:t>
            </a:r>
            <a:r>
              <a:rPr lang="tr-TR" sz="2400" dirty="0" smtClean="0"/>
              <a:t> </a:t>
            </a:r>
            <a:r>
              <a:rPr lang="tr-TR" sz="2400" dirty="0" err="1" smtClean="0"/>
              <a:t>diagnoses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environmental</a:t>
            </a:r>
            <a:r>
              <a:rPr lang="tr-TR" sz="2400" dirty="0" smtClean="0"/>
              <a:t> </a:t>
            </a:r>
            <a:r>
              <a:rPr lang="tr-TR" sz="2400" dirty="0" err="1" smtClean="0"/>
              <a:t>monitoring</a:t>
            </a:r>
            <a:r>
              <a:rPr lang="tr-TR" sz="2400" dirty="0" smtClean="0"/>
              <a:t>.</a:t>
            </a:r>
            <a:endParaRPr lang="tr-TR" sz="2400" dirty="0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1042988" y="2924175"/>
            <a:ext cx="7467600" cy="3048000"/>
            <a:chOff x="657" y="1842"/>
            <a:chExt cx="4704" cy="1920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657" y="1842"/>
              <a:ext cx="2448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AU"/>
                <a:t>	   Biological	</a:t>
              </a:r>
            </a:p>
            <a:p>
              <a:pPr eaLnBrk="0" hangingPunct="0"/>
              <a:r>
                <a:rPr lang="tr-TR"/>
                <a:t>Sample</a:t>
              </a:r>
              <a:r>
                <a:rPr lang="en-AU"/>
                <a:t> 	   Detection    Transducer</a:t>
              </a:r>
            </a:p>
            <a:p>
              <a:pPr eaLnBrk="0" hangingPunct="0"/>
              <a:r>
                <a:rPr lang="en-AU"/>
                <a:t>Solution	   Element</a:t>
              </a:r>
            </a:p>
          </p:txBody>
        </p:sp>
        <p:sp>
          <p:nvSpPr>
            <p:cNvPr id="10246" name="Rectangle 6" descr="Large checker board"/>
            <p:cNvSpPr>
              <a:spLocks noChangeArrowheads="1"/>
            </p:cNvSpPr>
            <p:nvPr/>
          </p:nvSpPr>
          <p:spPr bwMode="auto">
            <a:xfrm>
              <a:off x="1521" y="2706"/>
              <a:ext cx="384" cy="1056"/>
            </a:xfrm>
            <a:prstGeom prst="rect">
              <a:avLst/>
            </a:prstGeom>
            <a:pattFill prst="lgCheck">
              <a:fgClr>
                <a:srgbClr val="FFFF66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Rectangle 7"/>
            <p:cNvSpPr>
              <a:spLocks noChangeArrowheads="1"/>
            </p:cNvSpPr>
            <p:nvPr/>
          </p:nvSpPr>
          <p:spPr bwMode="auto">
            <a:xfrm>
              <a:off x="1905" y="2706"/>
              <a:ext cx="816" cy="105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8" name="Line 8"/>
            <p:cNvSpPr>
              <a:spLocks noChangeShapeType="1"/>
            </p:cNvSpPr>
            <p:nvPr/>
          </p:nvSpPr>
          <p:spPr bwMode="auto">
            <a:xfrm flipV="1">
              <a:off x="2721" y="3234"/>
              <a:ext cx="672" cy="0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3393" y="2994"/>
              <a:ext cx="816" cy="52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Oval 10"/>
            <p:cNvSpPr>
              <a:spLocks noChangeArrowheads="1"/>
            </p:cNvSpPr>
            <p:nvPr/>
          </p:nvSpPr>
          <p:spPr bwMode="auto">
            <a:xfrm>
              <a:off x="1137" y="2850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1137" y="2994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Oval 12"/>
            <p:cNvSpPr>
              <a:spLocks noChangeArrowheads="1"/>
            </p:cNvSpPr>
            <p:nvPr/>
          </p:nvSpPr>
          <p:spPr bwMode="auto">
            <a:xfrm>
              <a:off x="1233" y="3042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Oval 13"/>
            <p:cNvSpPr>
              <a:spLocks noChangeArrowheads="1"/>
            </p:cNvSpPr>
            <p:nvPr/>
          </p:nvSpPr>
          <p:spPr bwMode="auto">
            <a:xfrm>
              <a:off x="1041" y="3138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1185" y="3234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5" name="Oval 15"/>
            <p:cNvSpPr>
              <a:spLocks noChangeArrowheads="1"/>
            </p:cNvSpPr>
            <p:nvPr/>
          </p:nvSpPr>
          <p:spPr bwMode="auto">
            <a:xfrm>
              <a:off x="1089" y="3330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6" name="Line 16"/>
            <p:cNvSpPr>
              <a:spLocks noChangeShapeType="1"/>
            </p:cNvSpPr>
            <p:nvPr/>
          </p:nvSpPr>
          <p:spPr bwMode="auto">
            <a:xfrm>
              <a:off x="993" y="2439"/>
              <a:ext cx="144" cy="31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7" name="Line 17"/>
            <p:cNvSpPr>
              <a:spLocks noChangeShapeType="1"/>
            </p:cNvSpPr>
            <p:nvPr/>
          </p:nvSpPr>
          <p:spPr bwMode="auto">
            <a:xfrm>
              <a:off x="1713" y="2466"/>
              <a:ext cx="0" cy="28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8" name="Line 18"/>
            <p:cNvSpPr>
              <a:spLocks noChangeShapeType="1"/>
            </p:cNvSpPr>
            <p:nvPr/>
          </p:nvSpPr>
          <p:spPr bwMode="auto">
            <a:xfrm>
              <a:off x="2433" y="2466"/>
              <a:ext cx="0" cy="28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9" name="Text Box 19"/>
            <p:cNvSpPr txBox="1">
              <a:spLocks noChangeArrowheads="1"/>
            </p:cNvSpPr>
            <p:nvPr/>
          </p:nvSpPr>
          <p:spPr bwMode="auto">
            <a:xfrm>
              <a:off x="2817" y="3339"/>
              <a:ext cx="6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AU"/>
                <a:t>Signal</a:t>
              </a:r>
            </a:p>
          </p:txBody>
        </p:sp>
        <p:sp>
          <p:nvSpPr>
            <p:cNvPr id="10260" name="Text Box 20"/>
            <p:cNvSpPr txBox="1">
              <a:spLocks noChangeArrowheads="1"/>
            </p:cNvSpPr>
            <p:nvPr/>
          </p:nvSpPr>
          <p:spPr bwMode="auto">
            <a:xfrm>
              <a:off x="3441" y="2466"/>
              <a:ext cx="100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AU">
                  <a:solidFill>
                    <a:srgbClr val="CCFF33"/>
                  </a:solidFill>
                </a:rPr>
                <a:t>  </a:t>
              </a:r>
              <a:r>
                <a:rPr lang="en-AU"/>
                <a:t>Signal    Processor</a:t>
              </a:r>
              <a:endParaRPr lang="en-AU" sz="1400">
                <a:latin typeface="Times New Roman" charset="0"/>
              </a:endParaRPr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>
              <a:off x="1185" y="3426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Oval 22"/>
            <p:cNvSpPr>
              <a:spLocks noChangeArrowheads="1"/>
            </p:cNvSpPr>
            <p:nvPr/>
          </p:nvSpPr>
          <p:spPr bwMode="auto">
            <a:xfrm>
              <a:off x="1281" y="3522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Oval 23"/>
            <p:cNvSpPr>
              <a:spLocks noChangeArrowheads="1"/>
            </p:cNvSpPr>
            <p:nvPr/>
          </p:nvSpPr>
          <p:spPr bwMode="auto">
            <a:xfrm>
              <a:off x="1089" y="3618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 flipV="1">
              <a:off x="4209" y="3234"/>
              <a:ext cx="384" cy="0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5" name="Text Box 25"/>
            <p:cNvSpPr txBox="1">
              <a:spLocks noChangeArrowheads="1"/>
            </p:cNvSpPr>
            <p:nvPr/>
          </p:nvSpPr>
          <p:spPr bwMode="auto">
            <a:xfrm>
              <a:off x="4593" y="3138"/>
              <a:ext cx="76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AU"/>
                <a:t>Readout</a:t>
              </a:r>
            </a:p>
          </p:txBody>
        </p:sp>
        <p:sp>
          <p:nvSpPr>
            <p:cNvPr id="10266" name="AutoShape 26"/>
            <p:cNvSpPr>
              <a:spLocks noChangeArrowheads="1"/>
            </p:cNvSpPr>
            <p:nvPr/>
          </p:nvSpPr>
          <p:spPr bwMode="auto">
            <a:xfrm>
              <a:off x="930" y="3339"/>
              <a:ext cx="45" cy="91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7" name="AutoShape 27"/>
            <p:cNvSpPr>
              <a:spLocks noChangeArrowheads="1"/>
            </p:cNvSpPr>
            <p:nvPr/>
          </p:nvSpPr>
          <p:spPr bwMode="auto">
            <a:xfrm>
              <a:off x="930" y="3339"/>
              <a:ext cx="45" cy="91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8" name="AutoShape 28"/>
            <p:cNvSpPr>
              <a:spLocks noChangeArrowheads="1"/>
            </p:cNvSpPr>
            <p:nvPr/>
          </p:nvSpPr>
          <p:spPr bwMode="auto">
            <a:xfrm>
              <a:off x="1066" y="2931"/>
              <a:ext cx="45" cy="91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9" name="AutoShape 29"/>
            <p:cNvSpPr>
              <a:spLocks noChangeArrowheads="1"/>
            </p:cNvSpPr>
            <p:nvPr/>
          </p:nvSpPr>
          <p:spPr bwMode="auto">
            <a:xfrm>
              <a:off x="1111" y="3203"/>
              <a:ext cx="45" cy="91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0" name="AutoShape 30"/>
            <p:cNvSpPr>
              <a:spLocks noChangeArrowheads="1"/>
            </p:cNvSpPr>
            <p:nvPr/>
          </p:nvSpPr>
          <p:spPr bwMode="auto">
            <a:xfrm>
              <a:off x="1338" y="3294"/>
              <a:ext cx="45" cy="91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1" name="AutoShape 31"/>
            <p:cNvSpPr>
              <a:spLocks noChangeArrowheads="1"/>
            </p:cNvSpPr>
            <p:nvPr/>
          </p:nvSpPr>
          <p:spPr bwMode="auto">
            <a:xfrm>
              <a:off x="975" y="3521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2" name="AutoShape 32"/>
            <p:cNvSpPr>
              <a:spLocks noChangeArrowheads="1"/>
            </p:cNvSpPr>
            <p:nvPr/>
          </p:nvSpPr>
          <p:spPr bwMode="auto">
            <a:xfrm>
              <a:off x="975" y="2795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3" name="AutoShape 33"/>
            <p:cNvSpPr>
              <a:spLocks noChangeArrowheads="1"/>
            </p:cNvSpPr>
            <p:nvPr/>
          </p:nvSpPr>
          <p:spPr bwMode="auto">
            <a:xfrm>
              <a:off x="1202" y="3566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4" name="AutoShape 34"/>
            <p:cNvSpPr>
              <a:spLocks noChangeArrowheads="1"/>
            </p:cNvSpPr>
            <p:nvPr/>
          </p:nvSpPr>
          <p:spPr bwMode="auto">
            <a:xfrm>
              <a:off x="1383" y="2886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572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/>
              <a:t>Examples of Biosensors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7914" y="1509263"/>
            <a:ext cx="8360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on the principle that enzymes are specific and able to select one type of molecule from a mixture even in very low concentrations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575414"/>
              </p:ext>
            </p:extLst>
          </p:nvPr>
        </p:nvGraphicFramePr>
        <p:xfrm>
          <a:off x="547914" y="2427215"/>
          <a:ext cx="7834086" cy="2612574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3917043"/>
                <a:gridCol w="3917043"/>
              </a:tblGrid>
              <a:tr h="43542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Molecule to be detected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Enzyme used in Biosensor</a:t>
                      </a:r>
                      <a:endParaRPr lang="en-US" b="1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smtClean="0"/>
                        <a:t>Glucose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Glucose oxidase</a:t>
                      </a:r>
                      <a:endParaRPr lang="en-US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smtClean="0"/>
                        <a:t>Urea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Urease</a:t>
                      </a:r>
                      <a:endParaRPr lang="en-US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smtClean="0"/>
                        <a:t>Cholesterol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Cholesterol oxidase</a:t>
                      </a:r>
                      <a:endParaRPr lang="en-US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smtClean="0"/>
                        <a:t>Alcohols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Alcohol oxidase</a:t>
                      </a:r>
                      <a:endParaRPr lang="en-US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smtClean="0"/>
                        <a:t>Penicillin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Penicillinase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157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9636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/>
              <a:t>How a Biosensor Works</a:t>
            </a:r>
            <a:br>
              <a:rPr lang="en-US" sz="3200" b="1" dirty="0" smtClean="0"/>
            </a:br>
            <a:endParaRPr lang="en-US" sz="3200" b="1" dirty="0"/>
          </a:p>
        </p:txBody>
      </p:sp>
      <p:pic>
        <p:nvPicPr>
          <p:cNvPr id="3" name="Picture 2" descr="Screen Shot 2014-11-23 at 16.09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936572"/>
            <a:ext cx="7874000" cy="552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58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18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Glucose Biosensor - Diabetics</a:t>
            </a:r>
            <a:endParaRPr lang="en-US" sz="3200" dirty="0"/>
          </a:p>
        </p:txBody>
      </p:sp>
      <p:pic>
        <p:nvPicPr>
          <p:cNvPr id="3" name="Picture 2" descr="Screen Shot 2014-11-23 at 16.20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536" y="1545983"/>
            <a:ext cx="5245464" cy="254017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7707" y="1104274"/>
            <a:ext cx="3423823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Glucose diffuses from the the blood through the membrane to gel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Glucose oxidase acts upon the glucose and oxygen to produce </a:t>
            </a:r>
            <a:r>
              <a:rPr lang="en-US" dirty="0" err="1" smtClean="0"/>
              <a:t>gluconic</a:t>
            </a:r>
            <a:r>
              <a:rPr lang="en-US" dirty="0" smtClean="0"/>
              <a:t> acid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Amount of oxygen used is equivalent to the amount of glucose in the gel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Electrodes respond to changes in the oxygen tension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Size of electrical signal proportional to oxygen uptake and thus glucose concentration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85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276</Words>
  <Application>Microsoft Macintosh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Commercial Use of Enzymes</vt:lpstr>
      <vt:lpstr>PowerPoint Presentation</vt:lpstr>
      <vt:lpstr>Immobilised Enzymes</vt:lpstr>
      <vt:lpstr>Advantages and Disadvantages of Using Immobilised Enzymes</vt:lpstr>
      <vt:lpstr>An Application of immobilized enzymes</vt:lpstr>
      <vt:lpstr>Examples of Biosensors</vt:lpstr>
      <vt:lpstr>How a Biosensor Works </vt:lpstr>
      <vt:lpstr>Glucose Biosensor - Diabetics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Preston</dc:creator>
  <cp:lastModifiedBy>Sarah Preston</cp:lastModifiedBy>
  <cp:revision>6</cp:revision>
  <dcterms:created xsi:type="dcterms:W3CDTF">2014-11-23T15:24:30Z</dcterms:created>
  <dcterms:modified xsi:type="dcterms:W3CDTF">2014-11-23T16:27:44Z</dcterms:modified>
</cp:coreProperties>
</file>